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4" r:id="rId2"/>
    <p:sldId id="256" r:id="rId3"/>
    <p:sldId id="257" r:id="rId4"/>
    <p:sldId id="259" r:id="rId5"/>
    <p:sldId id="260" r:id="rId6"/>
    <p:sldId id="261" r:id="rId7"/>
    <p:sldId id="262" r:id="rId8"/>
    <p:sldId id="263" r:id="rId9"/>
    <p:sldId id="258" r:id="rId10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39" d="100"/>
          <a:sy n="39" d="100"/>
        </p:scale>
        <p:origin x="-648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509ABAD-611B-4CB6-A69D-B61514BF5F11}" type="datetimeFigureOut">
              <a:rPr lang="en-US"/>
              <a:pPr>
                <a:defRPr/>
              </a:pPr>
              <a:t>5/1/2012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0668754-724A-4B8E-B688-62812294D56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E2826A-21EB-42A9-B1C8-343EB2A89004}" type="datetimeFigureOut">
              <a:rPr lang="en-US"/>
              <a:pPr>
                <a:defRPr/>
              </a:pPr>
              <a:t>5/1/2012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53C486D-3318-45FA-9AA4-60EE9C4961F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C95CCE6-BEA3-47C5-832B-639B278026F9}" type="datetimeFigureOut">
              <a:rPr lang="en-US"/>
              <a:pPr>
                <a:defRPr/>
              </a:pPr>
              <a:t>5/1/2012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70AF101-BF36-4F14-A518-4BDFF05F137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D954DD-1733-46A4-B0CD-0A0B8D0526C7}" type="datetimeFigureOut">
              <a:rPr lang="en-US"/>
              <a:pPr>
                <a:defRPr/>
              </a:pPr>
              <a:t>5/1/2012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43214A6-79A6-4A7C-830A-7C8FFDE7C77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B5A7453-BC0A-42EC-8D07-DC309606B573}" type="datetimeFigureOut">
              <a:rPr lang="en-US"/>
              <a:pPr>
                <a:defRPr/>
              </a:pPr>
              <a:t>5/1/2012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37C9430-91E3-4DA8-A7D7-58DE64C3DA8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B958C66-82AE-41B6-B6A9-98990C631813}" type="datetimeFigureOut">
              <a:rPr lang="en-US"/>
              <a:pPr>
                <a:defRPr/>
              </a:pPr>
              <a:t>5/1/2012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E2F86D1-7045-4008-BF76-4ACF88EB163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FB54F69-3FA3-4783-A5C9-B5BCEA5D6D75}" type="datetimeFigureOut">
              <a:rPr lang="en-US"/>
              <a:pPr>
                <a:defRPr/>
              </a:pPr>
              <a:t>5/1/2012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F5F2B04-26BA-440B-86E6-E8A602F4AF1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9468137-E0E7-4A63-84C0-751D1E536496}" type="datetimeFigureOut">
              <a:rPr lang="en-US"/>
              <a:pPr>
                <a:defRPr/>
              </a:pPr>
              <a:t>5/1/2012</a:t>
            </a:fld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E0351B-8266-4EA8-831E-D83166FC297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5F7A21-F89F-4E7B-9AEE-F13EE9C16EC2}" type="datetimeFigureOut">
              <a:rPr lang="en-US"/>
              <a:pPr>
                <a:defRPr/>
              </a:pPr>
              <a:t>5/1/2012</a:t>
            </a:fld>
            <a:endParaRPr 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576C090-EDED-484B-AE51-0B1FDBDE00D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0CCEFF6-E328-4D86-B9BE-44A80FEFCD9B}" type="datetimeFigureOut">
              <a:rPr lang="en-US"/>
              <a:pPr>
                <a:defRPr/>
              </a:pPr>
              <a:t>5/1/2012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946EC69-4FE5-4620-B7C6-379BE55E730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7B0D2CD-2AEA-465B-A5AD-5197FFC9F559}" type="datetimeFigureOut">
              <a:rPr lang="en-US"/>
              <a:pPr>
                <a:defRPr/>
              </a:pPr>
              <a:t>5/1/2012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9A29301-A3A5-4696-8D91-8953B73159A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8002F380-E579-4853-B68D-2CCED72A3C51}" type="datetimeFigureOut">
              <a:rPr lang="en-US"/>
              <a:pPr>
                <a:defRPr/>
              </a:pPr>
              <a:t>5/1/2012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A07A6B6F-52CB-41AE-80DD-0BA76206C50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.v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3.v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4.v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5.v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mtClean="0"/>
              <a:t>Warm-up:</a:t>
            </a:r>
          </a:p>
        </p:txBody>
      </p:sp>
      <p:sp>
        <p:nvSpPr>
          <p:cNvPr id="13314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609600" indent="-609600" eaLnBrk="1" hangingPunct="1">
              <a:buFont typeface="Arial" charset="0"/>
              <a:buNone/>
            </a:pPr>
            <a:r>
              <a:rPr lang="en-US" smtClean="0"/>
              <a:t>Use the Venn Diagram strategy to find the LCM and GCF of</a:t>
            </a:r>
          </a:p>
          <a:p>
            <a:pPr marL="609600" indent="-609600" eaLnBrk="1" hangingPunct="1">
              <a:buFont typeface="Arial" charset="0"/>
              <a:buAutoNum type="arabicParenR"/>
            </a:pPr>
            <a:r>
              <a:rPr lang="en-US" smtClean="0"/>
              <a:t>15 and 24</a:t>
            </a:r>
          </a:p>
          <a:p>
            <a:pPr marL="609600" indent="-609600" eaLnBrk="1" hangingPunct="1">
              <a:buFont typeface="Arial" charset="0"/>
              <a:buAutoNum type="arabicParenR"/>
            </a:pPr>
            <a:endParaRPr lang="en-US" smtClean="0"/>
          </a:p>
          <a:p>
            <a:pPr marL="609600" indent="-609600" eaLnBrk="1" hangingPunct="1">
              <a:buFont typeface="Arial" charset="0"/>
              <a:buAutoNum type="arabicParenR"/>
            </a:pPr>
            <a:endParaRPr lang="en-US" smtClean="0"/>
          </a:p>
          <a:p>
            <a:pPr marL="609600" indent="-609600" eaLnBrk="1" hangingPunct="1">
              <a:buFont typeface="Arial" charset="0"/>
              <a:buAutoNum type="arabicParenR"/>
            </a:pPr>
            <a:r>
              <a:rPr lang="en-US" smtClean="0"/>
              <a:t>24 and 42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eaLnBrk="1" hangingPunct="1"/>
            <a:r>
              <a:rPr lang="en-US" sz="4000" smtClean="0"/>
              <a:t>Objective:  Students will use the GCF to write expressions using the Distributive Property.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 rtlCol="0">
            <a:normAutofit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mtClean="0"/>
              <a:t>Find the GCF of the two numbers.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ctr" eaLnBrk="1" hangingPunct="1">
              <a:buFont typeface="Arial" charset="0"/>
              <a:buNone/>
            </a:pPr>
            <a:r>
              <a:rPr lang="en-US" sz="5400" smtClean="0"/>
              <a:t>18 and 24</a:t>
            </a:r>
          </a:p>
          <a:p>
            <a:pPr marL="0" indent="0" algn="ctr" eaLnBrk="1" hangingPunct="1">
              <a:buFont typeface="Arial" charset="0"/>
              <a:buNone/>
            </a:pPr>
            <a:endParaRPr lang="en-US" sz="5400" smtClean="0"/>
          </a:p>
          <a:p>
            <a:pPr marL="0" indent="0" algn="ctr" eaLnBrk="1" hangingPunct="1">
              <a:buFont typeface="Arial" charset="0"/>
              <a:buNone/>
            </a:pPr>
            <a:r>
              <a:rPr lang="en-US" sz="5400" smtClean="0"/>
              <a:t>GCF is 6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endParaRPr lang="en-US" smtClean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ctr" eaLnBrk="1" hangingPunct="1">
              <a:buFont typeface="Arial" charset="0"/>
              <a:buNone/>
            </a:pPr>
            <a:r>
              <a:rPr lang="en-US" sz="4000" smtClean="0"/>
              <a:t>18 +  24</a:t>
            </a:r>
          </a:p>
          <a:p>
            <a:pPr marL="0" indent="0" algn="ctr" eaLnBrk="1" hangingPunct="1">
              <a:buFont typeface="Arial" charset="0"/>
              <a:buNone/>
            </a:pPr>
            <a:r>
              <a:rPr lang="en-US" sz="4000" smtClean="0"/>
              <a:t>GCF is 6</a:t>
            </a:r>
          </a:p>
          <a:p>
            <a:pPr marL="0" indent="0" algn="ctr" eaLnBrk="1" hangingPunct="1">
              <a:buFont typeface="Arial" charset="0"/>
              <a:buNone/>
            </a:pPr>
            <a:r>
              <a:rPr lang="en-US" sz="4000" smtClean="0"/>
              <a:t>Write the two numbers as factors using the </a:t>
            </a:r>
            <a:r>
              <a:rPr lang="en-US" sz="4000" smtClean="0">
                <a:solidFill>
                  <a:srgbClr val="FF0000"/>
                </a:solidFill>
              </a:rPr>
              <a:t>GCF</a:t>
            </a:r>
            <a:r>
              <a:rPr lang="en-US" sz="4000" smtClean="0"/>
              <a:t>:</a:t>
            </a:r>
          </a:p>
          <a:p>
            <a:pPr marL="0" indent="0" algn="ctr" eaLnBrk="1" hangingPunct="1">
              <a:buFont typeface="Arial" charset="0"/>
              <a:buNone/>
            </a:pPr>
            <a:r>
              <a:rPr lang="en-US" sz="4000" smtClean="0"/>
              <a:t>18 + 24</a:t>
            </a:r>
          </a:p>
          <a:p>
            <a:pPr marL="0" indent="0" algn="ctr" eaLnBrk="1" hangingPunct="1">
              <a:buFont typeface="Arial" charset="0"/>
              <a:buNone/>
            </a:pPr>
            <a:r>
              <a:rPr lang="en-US" sz="4000" smtClean="0">
                <a:solidFill>
                  <a:srgbClr val="FF0000"/>
                </a:solidFill>
              </a:rPr>
              <a:t>6 x</a:t>
            </a:r>
            <a:r>
              <a:rPr lang="en-US" sz="4000" smtClean="0"/>
              <a:t> 3 + </a:t>
            </a:r>
            <a:r>
              <a:rPr lang="en-US" sz="4000" smtClean="0">
                <a:solidFill>
                  <a:srgbClr val="FF0000"/>
                </a:solidFill>
              </a:rPr>
              <a:t>6 x </a:t>
            </a:r>
            <a:r>
              <a:rPr lang="en-US" sz="4000" smtClean="0"/>
              <a:t>4</a:t>
            </a:r>
          </a:p>
          <a:p>
            <a:pPr marL="0" indent="0" algn="ctr" eaLnBrk="1" hangingPunct="1">
              <a:buFont typeface="Arial" charset="0"/>
              <a:buNone/>
            </a:pPr>
            <a:endParaRPr lang="en-US" sz="4000" smtClean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endParaRPr lang="en-US" smtClean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ctr" eaLnBrk="1" hangingPunct="1">
              <a:buFont typeface="Arial" charset="0"/>
              <a:buNone/>
            </a:pPr>
            <a:r>
              <a:rPr lang="en-US" sz="4000" smtClean="0"/>
              <a:t>18 + 24</a:t>
            </a:r>
          </a:p>
          <a:p>
            <a:pPr marL="0" indent="0" algn="ctr" eaLnBrk="1" hangingPunct="1">
              <a:buFont typeface="Arial" charset="0"/>
              <a:buNone/>
            </a:pPr>
            <a:r>
              <a:rPr lang="en-US" sz="4000" smtClean="0">
                <a:solidFill>
                  <a:srgbClr val="FF0000"/>
                </a:solidFill>
              </a:rPr>
              <a:t>6 x</a:t>
            </a:r>
            <a:r>
              <a:rPr lang="en-US" sz="4000" smtClean="0"/>
              <a:t> 3 + </a:t>
            </a:r>
            <a:r>
              <a:rPr lang="en-US" sz="4000" smtClean="0">
                <a:solidFill>
                  <a:srgbClr val="FF0000"/>
                </a:solidFill>
              </a:rPr>
              <a:t>6 x </a:t>
            </a:r>
            <a:r>
              <a:rPr lang="en-US" sz="4000" smtClean="0"/>
              <a:t>4</a:t>
            </a:r>
          </a:p>
          <a:p>
            <a:pPr marL="0" indent="0" algn="ctr" eaLnBrk="1" hangingPunct="1">
              <a:buFont typeface="Arial" charset="0"/>
              <a:buNone/>
            </a:pPr>
            <a:r>
              <a:rPr lang="en-US" sz="4000" smtClean="0"/>
              <a:t>Factor out the GCF:</a:t>
            </a:r>
          </a:p>
          <a:p>
            <a:pPr marL="0" indent="0" algn="ctr" eaLnBrk="1" hangingPunct="1">
              <a:buFont typeface="Arial" charset="0"/>
              <a:buNone/>
            </a:pPr>
            <a:r>
              <a:rPr lang="en-US" sz="4000" smtClean="0">
                <a:solidFill>
                  <a:srgbClr val="FF0000"/>
                </a:solidFill>
              </a:rPr>
              <a:t>6 x</a:t>
            </a:r>
            <a:r>
              <a:rPr lang="en-US" sz="4000" smtClean="0"/>
              <a:t> (3 + 4)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mtClean="0"/>
              <a:t>Find the GCF of the two numbers.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ctr" eaLnBrk="1" hangingPunct="1">
              <a:buFont typeface="Arial" charset="0"/>
              <a:buNone/>
            </a:pPr>
            <a:r>
              <a:rPr lang="en-US" sz="5400" smtClean="0"/>
              <a:t>36 and 45</a:t>
            </a:r>
          </a:p>
          <a:p>
            <a:pPr marL="0" indent="0" algn="ctr" eaLnBrk="1" hangingPunct="1">
              <a:buFont typeface="Arial" charset="0"/>
              <a:buNone/>
            </a:pPr>
            <a:endParaRPr lang="en-US" sz="5400" smtClean="0"/>
          </a:p>
          <a:p>
            <a:pPr marL="0" indent="0" algn="ctr" eaLnBrk="1" hangingPunct="1">
              <a:buFont typeface="Arial" charset="0"/>
              <a:buNone/>
            </a:pPr>
            <a:r>
              <a:rPr lang="en-US" sz="5400" smtClean="0"/>
              <a:t>GCF is 9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endParaRPr lang="en-US" smtClean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ctr" eaLnBrk="1" hangingPunct="1">
              <a:buFont typeface="Arial" charset="0"/>
              <a:buNone/>
            </a:pPr>
            <a:r>
              <a:rPr lang="en-US" sz="4000" smtClean="0"/>
              <a:t>36 +  45</a:t>
            </a:r>
          </a:p>
          <a:p>
            <a:pPr marL="0" indent="0" algn="ctr" eaLnBrk="1" hangingPunct="1">
              <a:buFont typeface="Arial" charset="0"/>
              <a:buNone/>
            </a:pPr>
            <a:r>
              <a:rPr lang="en-US" sz="4000" smtClean="0"/>
              <a:t>GCF is 9</a:t>
            </a:r>
          </a:p>
          <a:p>
            <a:pPr marL="0" indent="0" algn="ctr" eaLnBrk="1" hangingPunct="1">
              <a:buFont typeface="Arial" charset="0"/>
              <a:buNone/>
            </a:pPr>
            <a:r>
              <a:rPr lang="en-US" sz="4000" smtClean="0"/>
              <a:t>Write the two numbers as factors using the </a:t>
            </a:r>
            <a:r>
              <a:rPr lang="en-US" sz="4000" smtClean="0">
                <a:solidFill>
                  <a:srgbClr val="FF0000"/>
                </a:solidFill>
              </a:rPr>
              <a:t>GCF</a:t>
            </a:r>
            <a:r>
              <a:rPr lang="en-US" sz="4000" smtClean="0"/>
              <a:t>:</a:t>
            </a:r>
          </a:p>
          <a:p>
            <a:pPr marL="0" indent="0" algn="ctr" eaLnBrk="1" hangingPunct="1">
              <a:buFont typeface="Arial" charset="0"/>
              <a:buNone/>
            </a:pPr>
            <a:r>
              <a:rPr lang="en-US" sz="4000" smtClean="0"/>
              <a:t>36 + 45</a:t>
            </a:r>
          </a:p>
          <a:p>
            <a:pPr marL="0" indent="0" algn="ctr" eaLnBrk="1" hangingPunct="1">
              <a:buFont typeface="Arial" charset="0"/>
              <a:buNone/>
            </a:pPr>
            <a:r>
              <a:rPr lang="en-US" sz="4000" smtClean="0">
                <a:solidFill>
                  <a:srgbClr val="FF0000"/>
                </a:solidFill>
              </a:rPr>
              <a:t>9 x</a:t>
            </a:r>
            <a:r>
              <a:rPr lang="en-US" sz="4000" smtClean="0"/>
              <a:t> 4 + </a:t>
            </a:r>
            <a:r>
              <a:rPr lang="en-US" sz="4000" smtClean="0">
                <a:solidFill>
                  <a:srgbClr val="FF0000"/>
                </a:solidFill>
              </a:rPr>
              <a:t>9 x </a:t>
            </a:r>
            <a:r>
              <a:rPr lang="en-US" sz="4000" smtClean="0"/>
              <a:t>5</a:t>
            </a:r>
          </a:p>
          <a:p>
            <a:pPr marL="0" indent="0" algn="ctr" eaLnBrk="1" hangingPunct="1">
              <a:buFont typeface="Arial" charset="0"/>
              <a:buNone/>
            </a:pPr>
            <a:endParaRPr lang="en-US" sz="4000" smtClean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endParaRPr lang="en-US" smtClean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ctr" eaLnBrk="1" hangingPunct="1">
              <a:buFont typeface="Arial" charset="0"/>
              <a:buNone/>
            </a:pPr>
            <a:r>
              <a:rPr lang="en-US" sz="4000" smtClean="0"/>
              <a:t>36 + 45</a:t>
            </a:r>
          </a:p>
          <a:p>
            <a:pPr marL="0" indent="0" algn="ctr" eaLnBrk="1" hangingPunct="1">
              <a:buFont typeface="Arial" charset="0"/>
              <a:buNone/>
            </a:pPr>
            <a:r>
              <a:rPr lang="en-US" sz="4000" smtClean="0">
                <a:solidFill>
                  <a:srgbClr val="FF0000"/>
                </a:solidFill>
              </a:rPr>
              <a:t>9 x</a:t>
            </a:r>
            <a:r>
              <a:rPr lang="en-US" sz="4000" smtClean="0"/>
              <a:t> 4 + </a:t>
            </a:r>
            <a:r>
              <a:rPr lang="en-US" sz="4000" smtClean="0">
                <a:solidFill>
                  <a:srgbClr val="FF0000"/>
                </a:solidFill>
              </a:rPr>
              <a:t>9 x </a:t>
            </a:r>
            <a:r>
              <a:rPr lang="en-US" sz="4000" smtClean="0"/>
              <a:t>5</a:t>
            </a:r>
          </a:p>
          <a:p>
            <a:pPr marL="0" indent="0" algn="ctr" eaLnBrk="1" hangingPunct="1">
              <a:buFont typeface="Arial" charset="0"/>
              <a:buNone/>
            </a:pPr>
            <a:r>
              <a:rPr lang="en-US" sz="4000" smtClean="0"/>
              <a:t>Factor out the GCF:</a:t>
            </a:r>
          </a:p>
          <a:p>
            <a:pPr marL="0" indent="0" algn="ctr" eaLnBrk="1" hangingPunct="1">
              <a:buFont typeface="Arial" charset="0"/>
              <a:buNone/>
            </a:pPr>
            <a:r>
              <a:rPr lang="en-US" sz="4000" smtClean="0">
                <a:solidFill>
                  <a:srgbClr val="FF0000"/>
                </a:solidFill>
              </a:rPr>
              <a:t>9 x</a:t>
            </a:r>
            <a:r>
              <a:rPr lang="en-US" sz="4000" smtClean="0"/>
              <a:t> (4 + 5)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5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endParaRPr lang="en-US" smtClean="0"/>
          </a:p>
        </p:txBody>
      </p:sp>
      <p:sp>
        <p:nvSpPr>
          <p:cNvPr id="21506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ctr" eaLnBrk="1" hangingPunct="1">
              <a:buFont typeface="Arial" charset="0"/>
              <a:buNone/>
            </a:pPr>
            <a:r>
              <a:rPr lang="en-US" sz="6600" smtClean="0">
                <a:solidFill>
                  <a:srgbClr val="FF0000"/>
                </a:solidFill>
              </a:rPr>
              <a:t>Now let’s try some more!!!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155</TotalTime>
  <Words>139</Words>
  <Application>Microsoft Office PowerPoint</Application>
  <PresentationFormat>On-screen Show (4:3)</PresentationFormat>
  <Paragraphs>34</Paragraphs>
  <Slides>9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Design Template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2" baseType="lpstr">
      <vt:lpstr>Arial</vt:lpstr>
      <vt:lpstr>Calibri</vt:lpstr>
      <vt:lpstr>Office Theme</vt:lpstr>
      <vt:lpstr>Warm-up:</vt:lpstr>
      <vt:lpstr>Objective:  Students will use the GCF to write expressions using the Distributive Property.</vt:lpstr>
      <vt:lpstr>Find the GCF of the two numbers.</vt:lpstr>
      <vt:lpstr>Slide 4</vt:lpstr>
      <vt:lpstr>Slide 5</vt:lpstr>
      <vt:lpstr>Find the GCF of the two numbers.</vt:lpstr>
      <vt:lpstr>Slide 7</vt:lpstr>
      <vt:lpstr>Slide 8</vt:lpstr>
      <vt:lpstr>Slide 9</vt:lpstr>
    </vt:vector>
  </TitlesOfParts>
  <Company>CCPS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Factor the GCF using the Distributive Property</dc:title>
  <dc:creator>Foard, Patricia</dc:creator>
  <cp:lastModifiedBy>demcgra</cp:lastModifiedBy>
  <cp:revision>7</cp:revision>
  <dcterms:created xsi:type="dcterms:W3CDTF">2012-03-11T02:36:18Z</dcterms:created>
  <dcterms:modified xsi:type="dcterms:W3CDTF">2012-05-01T14:36:07Z</dcterms:modified>
</cp:coreProperties>
</file>